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9" d="100"/>
          <a:sy n="89" d="100"/>
        </p:scale>
        <p:origin x="-10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79;&#1072;%201%20&#1082;&#1074;&#1072;&#1088;&#1090;&#1072;&#1083;%202019\&#1064;&#1072;&#1073;&#1083;&#1086;&#1085;&#1099;%20&#1087;&#1088;&#1077;&#1079;&#1077;&#1085;&#1090;&#1072;&#1094;&#1080;&#1080;%202017%20&#1080;%20&#1087;&#1083;&#1072;&#1085;&#1086;&#1074;&#1099;&#1081;%20&#1087;&#1077;&#1088;&#1080;&#1086;&#1076;%202019-2020%20&#1075;&#1086;&#1076;&#1072;%20%20-1%20&#1082;&#1074;&#1072;&#1088;&#1090;&#1072;&#1083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79;&#1072;%201%20&#1082;&#1074;&#1072;&#1088;&#1090;&#1072;&#1083;%202019\&#1064;&#1072;&#1073;&#1083;&#1086;&#1085;&#1099;%20&#1087;&#1088;&#1077;&#1079;&#1077;&#1085;&#1090;&#1072;&#1094;&#1080;&#1080;%202017%20&#1080;%20&#1087;&#1083;&#1072;&#1085;&#1086;&#1074;&#1099;&#1081;%20&#1087;&#1077;&#1088;&#1080;&#1086;&#1076;%202019-2020%20&#1075;&#1086;&#1076;&#1072;%20%20-1%20&#1082;&#1074;&#1072;&#1088;&#1090;&#1072;&#1083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'исполнение дох. 1 квар'!$A$5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dLbl>
              <c:idx val="1"/>
              <c:layout>
                <c:manualLayout>
                  <c:x val="8.7690758471203459E-2"/>
                  <c:y val="1.851851851851851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2019 </c:v>
                </c:pt>
                <c:pt idx="1">
                  <c:v>Исполнение за 1 квартал 2019 года </c:v>
                </c:pt>
              </c:strCache>
            </c:strRef>
          </c:cat>
          <c:val>
            <c:numRef>
              <c:f>'исполнение дох. 1 квар'!$B$5:$C$5</c:f>
              <c:numCache>
                <c:formatCode>#,##0.00</c:formatCode>
                <c:ptCount val="2"/>
                <c:pt idx="0">
                  <c:v>14354.2</c:v>
                </c:pt>
                <c:pt idx="1">
                  <c:v>3613.7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1 квар'!$A$6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dLbl>
              <c:idx val="1"/>
              <c:layout>
                <c:manualLayout>
                  <c:x val="7.7167867454659048E-2"/>
                  <c:y val="-1.322751322751322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2019 </c:v>
                </c:pt>
                <c:pt idx="1">
                  <c:v>Исполнение за 1 квартал 2019 года </c:v>
                </c:pt>
              </c:strCache>
            </c:strRef>
          </c:cat>
          <c:val>
            <c:numRef>
              <c:f>'исполнение дох. 1 квар'!$B$6:$C$6</c:f>
              <c:numCache>
                <c:formatCode>#,##0.00</c:formatCode>
                <c:ptCount val="2"/>
                <c:pt idx="0">
                  <c:v>608</c:v>
                </c:pt>
                <c:pt idx="1">
                  <c:v>85.9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1 квар'!$A$7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dLbl>
              <c:idx val="1"/>
              <c:layout>
                <c:manualLayout>
                  <c:x val="2.8061042710785106E-2"/>
                  <c:y val="-4.7619047619047616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2019 </c:v>
                </c:pt>
                <c:pt idx="1">
                  <c:v>Исполнение за 1 квартал 2019 года </c:v>
                </c:pt>
              </c:strCache>
            </c:strRef>
          </c:cat>
          <c:val>
            <c:numRef>
              <c:f>'исполнение дох. 1 квар'!$B$7:$C$7</c:f>
              <c:numCache>
                <c:formatCode>#,##0.00</c:formatCode>
                <c:ptCount val="2"/>
                <c:pt idx="0">
                  <c:v>8424.4</c:v>
                </c:pt>
                <c:pt idx="1">
                  <c:v>1676.1</c:v>
                </c:pt>
              </c:numCache>
            </c:numRef>
          </c:val>
        </c:ser>
        <c:shape val="cylinder"/>
        <c:axId val="66278912"/>
        <c:axId val="66280832"/>
        <c:axId val="0"/>
      </c:bar3DChart>
      <c:catAx>
        <c:axId val="66278912"/>
        <c:scaling>
          <c:orientation val="minMax"/>
        </c:scaling>
        <c:axPos val="b"/>
        <c:numFmt formatCode="General" sourceLinked="1"/>
        <c:tickLblPos val="nextTo"/>
        <c:crossAx val="66280832"/>
        <c:crosses val="autoZero"/>
        <c:auto val="1"/>
        <c:lblAlgn val="ctr"/>
        <c:lblOffset val="100"/>
      </c:catAx>
      <c:valAx>
        <c:axId val="66280832"/>
        <c:scaling>
          <c:orientation val="minMax"/>
        </c:scaling>
        <c:axPos val="l"/>
        <c:majorGridlines/>
        <c:numFmt formatCode="#,##0.00" sourceLinked="1"/>
        <c:tickLblPos val="nextTo"/>
        <c:crossAx val="66278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725998279880178"/>
          <c:y val="9.730533683289587E-2"/>
          <c:w val="0.25221712618465381"/>
          <c:h val="0.76570678665166858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dLbl>
              <c:idx val="3"/>
              <c:layout>
                <c:manualLayout>
                  <c:x val="8.2233028921815908E-3"/>
                  <c:y val="-5.7348170023150583E-2"/>
                </c:manualLayout>
              </c:layout>
              <c:showVal val="1"/>
            </c:dLbl>
            <c:dLbl>
              <c:idx val="4"/>
              <c:layout>
                <c:manualLayout>
                  <c:x val="3.8757851334143341E-2"/>
                  <c:y val="-4.2443669922561156E-2"/>
                </c:manualLayout>
              </c:layout>
              <c:showVal val="1"/>
            </c:dLbl>
            <c:dLbl>
              <c:idx val="5"/>
              <c:layout>
                <c:manualLayout>
                  <c:x val="7.6487331717171828E-2"/>
                  <c:y val="1.504731456264619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'!$A$6:$A$13</c:f>
              <c:strCache>
                <c:ptCount val="8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Культура, кинематография </c:v>
                </c:pt>
                <c:pt idx="6">
                  <c:v>Физическая 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'структура расходов '!$B$6:$B$13</c:f>
              <c:numCache>
                <c:formatCode>#,##0.00</c:formatCode>
                <c:ptCount val="8"/>
                <c:pt idx="0">
                  <c:v>2086.1</c:v>
                </c:pt>
                <c:pt idx="1">
                  <c:v>127.9</c:v>
                </c:pt>
                <c:pt idx="2">
                  <c:v>81.3</c:v>
                </c:pt>
                <c:pt idx="3">
                  <c:v>347</c:v>
                </c:pt>
                <c:pt idx="4">
                  <c:v>330.8</c:v>
                </c:pt>
                <c:pt idx="5">
                  <c:v>1400</c:v>
                </c:pt>
                <c:pt idx="6">
                  <c:v>15</c:v>
                </c:pt>
                <c:pt idx="7">
                  <c:v>10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982347123769571"/>
          <c:y val="5.6768295586204741E-2"/>
          <c:w val="0.30057993820901824"/>
          <c:h val="0.8285134985001667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1 квартал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сельского поселения Верхнеказымский  от 11 июня 2019  года №53 «Об утверждении отчета об исполнении бюджета сельского поселения Верхнеказымский за 1 квартал 2019 года»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1 квартал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(тыс. руб.)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9632" y="1196752"/>
          <a:ext cx="74168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5436769"/>
              </p:ext>
            </p:extLst>
          </p:nvPr>
        </p:nvGraphicFramePr>
        <p:xfrm>
          <a:off x="323528" y="1484784"/>
          <a:ext cx="8208912" cy="494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054"/>
                <a:gridCol w="2030161"/>
                <a:gridCol w="2206697"/>
              </a:tblGrid>
              <a:tr h="6309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12 828,5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3 141,8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2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(работы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1 359,1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362,3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5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354,2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613,7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квартал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8542078"/>
              </p:ext>
            </p:extLst>
          </p:nvPr>
        </p:nvGraphicFramePr>
        <p:xfrm>
          <a:off x="395536" y="1556792"/>
          <a:ext cx="842493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568"/>
                <a:gridCol w="2445859"/>
                <a:gridCol w="2083509"/>
              </a:tblGrid>
              <a:tr h="84657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3838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721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3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квартал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1150346"/>
              </p:ext>
            </p:extLst>
          </p:nvPr>
        </p:nvGraphicFramePr>
        <p:xfrm>
          <a:off x="323528" y="1412776"/>
          <a:ext cx="8496944" cy="5097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673"/>
                <a:gridCol w="2102337"/>
                <a:gridCol w="2189934"/>
              </a:tblGrid>
              <a:tr h="6542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16521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8 424,4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08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974,1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1 594,8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345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3041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1192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квартал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827584" y="1052736"/>
          <a:ext cx="777686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4446</TotalTime>
  <Words>322</Words>
  <Application>Microsoft Office PowerPoint</Application>
  <PresentationFormat>Экран (4:3)</PresentationFormat>
  <Paragraphs>77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1 квартал 2019 года (тыс. руб.) </vt:lpstr>
      <vt:lpstr>Исполнение  налоговых доходов бюджета сельского  поселения Верхнеказымский  за 1 квартал 2019 года </vt:lpstr>
      <vt:lpstr>Состав неналоговых доходов бюджета сельского поселения Верхнеказымский за 1 квартал 2019 года </vt:lpstr>
      <vt:lpstr>Состав безвозмездных поступлений  сельского поселения Верхнеказымский за 1 квартал 2019 года  </vt:lpstr>
      <vt:lpstr>Исполнение  расходов по основным мероприятиям МП " Реализация полномочий органов местного самоуправления на 2018-2020 годы" сельского поселения Верхнеказымский за 1 квартал 2019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164</cp:revision>
  <dcterms:created xsi:type="dcterms:W3CDTF">2015-06-08T04:38:35Z</dcterms:created>
  <dcterms:modified xsi:type="dcterms:W3CDTF">2019-09-30T09:09:31Z</dcterms:modified>
</cp:coreProperties>
</file>